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6"/>
  </p:notesMasterIdLst>
  <p:handoutMasterIdLst>
    <p:handoutMasterId r:id="rId17"/>
  </p:handoutMasterIdLst>
  <p:sldIdLst>
    <p:sldId id="256" r:id="rId6"/>
    <p:sldId id="258" r:id="rId7"/>
    <p:sldId id="260" r:id="rId8"/>
    <p:sldId id="261" r:id="rId9"/>
    <p:sldId id="262" r:id="rId10"/>
    <p:sldId id="265" r:id="rId11"/>
    <p:sldId id="266" r:id="rId12"/>
    <p:sldId id="267" r:id="rId13"/>
    <p:sldId id="268" r:id="rId14"/>
    <p:sldId id="257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3381" autoAdjust="0"/>
  </p:normalViewPr>
  <p:slideViewPr>
    <p:cSldViewPr>
      <p:cViewPr varScale="1">
        <p:scale>
          <a:sx n="127" d="100"/>
          <a:sy n="127" d="100"/>
        </p:scale>
        <p:origin x="1728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533400" y="1752600"/>
            <a:ext cx="7429500" cy="1143000"/>
          </a:xfrm>
        </p:spPr>
        <p:txBody>
          <a:bodyPr/>
          <a:lstStyle/>
          <a:p>
            <a:r>
              <a:rPr lang="en-US" dirty="0">
                <a:latin typeface="+mn-lt"/>
              </a:rPr>
              <a:t>Review Activity 4.1.2 &amp; 4.1.3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752601" y="3581400"/>
            <a:ext cx="6210300" cy="1219200"/>
          </a:xfrm>
        </p:spPr>
        <p:txBody>
          <a:bodyPr/>
          <a:lstStyle/>
          <a:p>
            <a:r>
              <a:rPr lang="en-US" sz="1800" dirty="0">
                <a:latin typeface="+mn-lt"/>
              </a:rPr>
              <a:t>Irmgard Hoeschle-Zeledon</a:t>
            </a:r>
          </a:p>
          <a:p>
            <a:r>
              <a:rPr lang="en-US" sz="1800" dirty="0">
                <a:latin typeface="+mn-lt"/>
              </a:rPr>
              <a:t>Manager, Africa RISING WA and ESA Projects</a:t>
            </a:r>
          </a:p>
          <a:p>
            <a:endParaRPr lang="en-US" sz="1800" dirty="0">
              <a:latin typeface="+mn-lt"/>
            </a:endParaRPr>
          </a:p>
          <a:p>
            <a:r>
              <a:rPr lang="en-US" sz="1800" dirty="0">
                <a:latin typeface="+mn-lt"/>
              </a:rPr>
              <a:t>Africa RISING Annual Review and Planning Meeting </a:t>
            </a:r>
          </a:p>
          <a:p>
            <a:r>
              <a:rPr lang="en-US" sz="1800" dirty="0">
                <a:latin typeface="+mn-lt"/>
              </a:rPr>
              <a:t>6-8 June 2018, Aburi, Ghana 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531812"/>
              </p:ext>
            </p:extLst>
          </p:nvPr>
        </p:nvGraphicFramePr>
        <p:xfrm>
          <a:off x="381000" y="1447800"/>
          <a:ext cx="8305801" cy="5235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983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622935">
                  <a:extLst>
                    <a:ext uri="{9D8B030D-6E8A-4147-A177-3AD203B41FA5}">
                      <a16:colId xmlns:a16="http://schemas.microsoft.com/office/drawing/2014/main" val="1650091306"/>
                    </a:ext>
                  </a:extLst>
                </a:gridCol>
                <a:gridCol w="2958941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190342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  <a:gridCol w="2768600">
                  <a:extLst>
                    <a:ext uri="{9D8B030D-6E8A-4147-A177-3AD203B41FA5}">
                      <a16:colId xmlns:a16="http://schemas.microsoft.com/office/drawing/2014/main" val="1587143714"/>
                    </a:ext>
                  </a:extLst>
                </a:gridCol>
              </a:tblGrid>
              <a:tr h="438980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no. 4 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no. 4.1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no.4.1.2 &amp;4.1.3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323020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Promote multi-stakeholder partnerships for technology development and dissemination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541209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Intervention communities NR, UER, UWR, and communities of scaling partners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541209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June 2017-March 2018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438980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 achieved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Meeting with a team from CRS Ghana to present scalable technologies. 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Meeting with Peace Corps Ghana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Partnerships with community-based</a:t>
                      </a:r>
                      <a:b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farmer and women groups in the</a:t>
                      </a:r>
                      <a:b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intervention communities through</a:t>
                      </a:r>
                      <a:b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meetings and discussions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757692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638231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involved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Larbi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Osei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Nurudeen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Shaibu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 err="1"/>
                        <a:t>Jimah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Buah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757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Farming systems research perspective (how this work links with other sub-activities)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/>
                        <a:t>n/a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71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805038"/>
              </p:ext>
            </p:extLst>
          </p:nvPr>
        </p:nvGraphicFramePr>
        <p:xfrm>
          <a:off x="419099" y="1101795"/>
          <a:ext cx="8305801" cy="57669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983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622935">
                  <a:extLst>
                    <a:ext uri="{9D8B030D-6E8A-4147-A177-3AD203B41FA5}">
                      <a16:colId xmlns:a16="http://schemas.microsoft.com/office/drawing/2014/main" val="1650091306"/>
                    </a:ext>
                  </a:extLst>
                </a:gridCol>
                <a:gridCol w="2958941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190342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  <a:gridCol w="2768600">
                  <a:extLst>
                    <a:ext uri="{9D8B030D-6E8A-4147-A177-3AD203B41FA5}">
                      <a16:colId xmlns:a16="http://schemas.microsoft.com/office/drawing/2014/main" val="1587143714"/>
                    </a:ext>
                  </a:extLst>
                </a:gridCol>
              </a:tblGrid>
              <a:tr h="448760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no. 4 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no. 4.1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no. 4.1.2 &amp; 4.1.3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313240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Identify and describe validated technologies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Intervention communities NR, UER, UWR, and communities of scaling partners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654341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June 2017-March 2018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1571678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 achieved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Technology description template circulated to activity leaders to describe the validated technologies from Phase 1 research</a:t>
                      </a:r>
                      <a:endParaRPr lang="en-US" sz="1000" dirty="0"/>
                    </a:p>
                    <a:p>
                      <a:r>
                        <a:rPr lang="en-US" sz="1000" dirty="0"/>
                        <a:t>2.  Technology Briefs: 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(i)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Finalized and ready to be laid out, designed &amp; published:</a:t>
                      </a:r>
                    </a:p>
                    <a:p>
                      <a:pPr lvl="0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Contour bunding associated with fast growing tree</a:t>
                      </a:r>
                      <a:b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species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[Birhanu]</a:t>
                      </a:r>
                      <a:b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000" dirty="0"/>
                        <a:t>(ii)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Reviewed by CS, sent for revision by authors, no</a:t>
                      </a:r>
                      <a:b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feedback yet</a:t>
                      </a:r>
                    </a:p>
                    <a:p>
                      <a:pPr lvl="0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Soil and water conservation measures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[Fred]</a:t>
                      </a:r>
                      <a:b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7 technology briefs [Jean-Baptiste] </a:t>
                      </a:r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en-US" sz="100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Sent to USAID:</a:t>
                      </a:r>
                    </a:p>
                    <a:p>
                      <a:pPr lvl="0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Biological control of aflatoxins in maize</a:t>
                      </a:r>
                      <a:b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 groundnut</a:t>
                      </a:r>
                    </a:p>
                    <a:p>
                      <a:pPr lvl="0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Integrated Soil Fertility Management to</a:t>
                      </a:r>
                      <a:b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 soybean production</a:t>
                      </a:r>
                    </a:p>
                    <a:p>
                      <a:pPr lvl="0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Feed-health package for improved</a:t>
                      </a:r>
                      <a:b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sheep and goat production</a:t>
                      </a:r>
                    </a:p>
                    <a:p>
                      <a:pPr lvl="0"/>
                      <a:r>
                        <a:rPr lang="en-US" sz="1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Maize-legume Strip cropping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000" dirty="0"/>
                        <a:t>3. Chapter titles and authors for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    Technology Handbook assigned</a:t>
                      </a:r>
                    </a:p>
                    <a:p>
                      <a:pPr lvl="0"/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759805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/>
                        <a:t>n/a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260059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involved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/>
                        <a:t>all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10282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Farming systems research perspective (how this work links with other sub-activities)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/>
                        <a:t>n/a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71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0513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258628"/>
              </p:ext>
            </p:extLst>
          </p:nvPr>
        </p:nvGraphicFramePr>
        <p:xfrm>
          <a:off x="419099" y="1371600"/>
          <a:ext cx="8305801" cy="5402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983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622935">
                  <a:extLst>
                    <a:ext uri="{9D8B030D-6E8A-4147-A177-3AD203B41FA5}">
                      <a16:colId xmlns:a16="http://schemas.microsoft.com/office/drawing/2014/main" val="1650091306"/>
                    </a:ext>
                  </a:extLst>
                </a:gridCol>
                <a:gridCol w="2958941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190342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  <a:gridCol w="2768600">
                  <a:extLst>
                    <a:ext uri="{9D8B030D-6E8A-4147-A177-3AD203B41FA5}">
                      <a16:colId xmlns:a16="http://schemas.microsoft.com/office/drawing/2014/main" val="1587143714"/>
                    </a:ext>
                  </a:extLst>
                </a:gridCol>
              </a:tblGrid>
              <a:tr h="455657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no. 4 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no. 4.1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no. 4.1.2 &amp; 4.1.3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306343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Scale-out validated technologies with multiple partners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Intervention communities NR, UER, UWR, and communities of scaling partners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June 2017-March 2018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1036320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 achieved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Guinea fowl production and maize legume rotations  by ADRA </a:t>
                      </a:r>
                      <a:r>
                        <a:rPr lang="en-US" sz="1200" b="1" dirty="0"/>
                        <a:t>not done</a:t>
                      </a:r>
                      <a:r>
                        <a:rPr lang="en-US" sz="1200" dirty="0"/>
                        <a:t>; ADRA withdrew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dirty="0"/>
                        <a:t>Partnership with N</a:t>
                      </a:r>
                      <a:r>
                        <a:rPr lang="en-US" sz="1200" baseline="-25000" dirty="0"/>
                        <a:t>2</a:t>
                      </a:r>
                      <a:r>
                        <a:rPr lang="en-US" sz="1200" dirty="0"/>
                        <a:t> Africa Project, Cowpea Scaling and Groundnut Scaling Project to reach out to farmers beyond AR intervention communities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UWR: 96 farmers (40 women and 56 men) from the </a:t>
                      </a:r>
                      <a:r>
                        <a:rPr lang="en-US" sz="1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Loggu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community engaged to demonstrate and scale-out maize-cowpea strip cropping; 100 women (10/intervention community) engaged to demonstrate and scale-out improved cowpea seed production 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dirty="0"/>
                        <a:t>Social: Gender equity and equity for youth and marginalized groups at </a:t>
                      </a:r>
                      <a:r>
                        <a:rPr lang="en-US" sz="1200" dirty="0" err="1"/>
                        <a:t>hh</a:t>
                      </a:r>
                      <a:r>
                        <a:rPr lang="en-US" sz="1200" dirty="0"/>
                        <a:t> level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Human: Capacity to experiment at the farm and </a:t>
                      </a:r>
                      <a:r>
                        <a:rPr lang="en-US" sz="1200" dirty="0" err="1"/>
                        <a:t>hh</a:t>
                      </a:r>
                      <a:r>
                        <a:rPr lang="en-US" sz="1200" dirty="0"/>
                        <a:t> level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/>
                        <a:t>3._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600523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involved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Larbi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Osei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Nurudeen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Shaibu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 err="1"/>
                        <a:t>Jimah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Buah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10440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Farming systems research perspective (how this work links with other sub-activities)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71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552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108766"/>
              </p:ext>
            </p:extLst>
          </p:nvPr>
        </p:nvGraphicFramePr>
        <p:xfrm>
          <a:off x="381000" y="1295400"/>
          <a:ext cx="8305801" cy="54158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983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622935">
                  <a:extLst>
                    <a:ext uri="{9D8B030D-6E8A-4147-A177-3AD203B41FA5}">
                      <a16:colId xmlns:a16="http://schemas.microsoft.com/office/drawing/2014/main" val="1650091306"/>
                    </a:ext>
                  </a:extLst>
                </a:gridCol>
                <a:gridCol w="2958941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190342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  <a:gridCol w="2768600">
                  <a:extLst>
                    <a:ext uri="{9D8B030D-6E8A-4147-A177-3AD203B41FA5}">
                      <a16:colId xmlns:a16="http://schemas.microsoft.com/office/drawing/2014/main" val="1587143714"/>
                    </a:ext>
                  </a:extLst>
                </a:gridCol>
              </a:tblGrid>
              <a:tr h="450817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no. 4 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no. 4.1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no.4.1.2 &amp; 4.1.3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311183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Promote knowledge sharing for the dissemination of technologies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393766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Intervention communities NR, UER, UWR, and communities of scaling partners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657340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June 2017-March 2018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942860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 achieved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Establishment of knowledge sharing and learning alliances among scaling actors at the community level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Community-based technology parks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Promotion of interest groups for specific technology or practice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Radio, TV discussions, media materials </a:t>
                      </a:r>
                      <a:r>
                        <a:rPr lang="en-US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 done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Link with Grow-for-jobs initiative and school feeding programs </a:t>
                      </a:r>
                      <a:r>
                        <a:rPr lang="en-US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 done</a:t>
                      </a:r>
                      <a:endParaRPr 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845152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655308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involved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Larbi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Osei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Nurudeen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Shaibu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 err="1"/>
                        <a:t>Jimah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Buah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10329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Farming systems research perspective (how this work links with other sub-activities)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71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3232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130762"/>
              </p:ext>
            </p:extLst>
          </p:nvPr>
        </p:nvGraphicFramePr>
        <p:xfrm>
          <a:off x="381000" y="1371600"/>
          <a:ext cx="8305801" cy="53510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983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622935">
                  <a:extLst>
                    <a:ext uri="{9D8B030D-6E8A-4147-A177-3AD203B41FA5}">
                      <a16:colId xmlns:a16="http://schemas.microsoft.com/office/drawing/2014/main" val="1650091306"/>
                    </a:ext>
                  </a:extLst>
                </a:gridCol>
                <a:gridCol w="2958941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190342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  <a:gridCol w="2768600">
                  <a:extLst>
                    <a:ext uri="{9D8B030D-6E8A-4147-A177-3AD203B41FA5}">
                      <a16:colId xmlns:a16="http://schemas.microsoft.com/office/drawing/2014/main" val="1587143714"/>
                    </a:ext>
                  </a:extLst>
                </a:gridCol>
              </a:tblGrid>
              <a:tr h="438980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no. 4 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no. 4.1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no.4.1.2 &amp;4.1.3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438980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Defining recommendation domains for Africa RISING validated technologies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541209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Intervention communities NR, UER, UWR, and communities of scaling partners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541209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/>
                        <a:t>September 2017-March 2021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438980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 achieved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Sourcing and processing geospatial grid data 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Mapping location of technology</a:t>
                      </a:r>
                      <a:r>
                        <a:rPr lang="en-US" sz="1200" baseline="0" dirty="0"/>
                        <a:t> trials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r>
                        <a:rPr lang="en-US" sz="1200" dirty="0"/>
                        <a:t>Preliminarily maps on RD’s for select technologies (groundnut – P fertilizer)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757692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Productivity: yield, biomass (t/ha)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Environment: area with suitable bio-physical and socio-economic conditions (km</a:t>
                      </a:r>
                      <a:r>
                        <a:rPr lang="en-US" sz="1200" baseline="30000" dirty="0"/>
                        <a:t>2</a:t>
                      </a:r>
                      <a:r>
                        <a:rPr lang="en-US" sz="1200" baseline="0" dirty="0"/>
                        <a:t>), Extrapolation Suitability Index (ESI)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Economic: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Profitability of basket of technologies at particular locations (USD/t/ha)</a:t>
                      </a:r>
                      <a:endParaRPr lang="en-US" sz="1200" dirty="0"/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Social: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Potential population reached (from different </a:t>
                      </a:r>
                      <a:r>
                        <a:rPr lang="en-US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demographic strata)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33273"/>
                  </a:ext>
                </a:extLst>
              </a:tr>
              <a:tr h="455351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involved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Francis Muthoni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GIS technician - WA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buFont typeface="+mj-lt"/>
                        <a:buAutoNum type="arabicPeriod" startAt="4"/>
                      </a:pPr>
                      <a:r>
                        <a:rPr lang="en-US" sz="12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Agronomists</a:t>
                      </a:r>
                    </a:p>
                    <a:p>
                      <a:pPr marL="228600" indent="-228600" algn="l" defTabSz="914400" rtl="0" eaLnBrk="1" latinLnBrk="0" hangingPunct="1">
                        <a:buFont typeface="+mj-lt"/>
                        <a:buAutoNum type="arabicPeriod" startAt="4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Kotu Bekele (Economists)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  <a:tr h="757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Farming systems research perspective (how this work links with other sub-activities)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/>
                        <a:t>SI technologies are suited to specific biophysical and socio-economic context.</a:t>
                      </a:r>
                      <a:r>
                        <a:rPr lang="en-US" sz="1200" baseline="0" dirty="0"/>
                        <a:t> This activity aim at mapping out suitable zones for scaling out validated basket of technologies to reduce risk of failure and enhance rate of adoption.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71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9856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143000"/>
            <a:ext cx="4357255" cy="5638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80071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6200" y="1295400"/>
            <a:ext cx="8804354" cy="5410200"/>
            <a:chOff x="76200" y="1295400"/>
            <a:chExt cx="8804354" cy="54102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00" y="1295400"/>
              <a:ext cx="8804354" cy="5410200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914400" y="1583871"/>
              <a:ext cx="7239000" cy="5121729"/>
              <a:chOff x="914400" y="1583871"/>
              <a:chExt cx="7239000" cy="5121729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7010400" y="2133600"/>
                <a:ext cx="304800" cy="4572000"/>
              </a:xfrm>
              <a:prstGeom prst="rect">
                <a:avLst/>
              </a:prstGeom>
              <a:noFill/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914400" y="1583871"/>
                <a:ext cx="638392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1"/>
                    </a:solidFill>
                  </a:rPr>
                  <a:t>best-bet Var6P60 for </a:t>
                </a:r>
                <a:r>
                  <a:rPr lang="en-US" sz="2400" dirty="0">
                    <a:solidFill>
                      <a:srgbClr val="7030A0"/>
                    </a:solidFill>
                  </a:rPr>
                  <a:t>yield</a:t>
                </a:r>
                <a:r>
                  <a:rPr lang="en-US" sz="2400" dirty="0">
                    <a:solidFill>
                      <a:srgbClr val="FF0000"/>
                    </a:solidFill>
                  </a:rPr>
                  <a:t> </a:t>
                </a:r>
                <a:r>
                  <a:rPr lang="en-US" sz="2400" dirty="0">
                    <a:solidFill>
                      <a:schemeClr val="accent1"/>
                    </a:solidFill>
                  </a:rPr>
                  <a:t>but Var7P30 for </a:t>
                </a:r>
                <a:r>
                  <a:rPr lang="en-US" sz="2400" dirty="0">
                    <a:solidFill>
                      <a:srgbClr val="00B050"/>
                    </a:solidFill>
                  </a:rPr>
                  <a:t>profit</a:t>
                </a:r>
                <a:r>
                  <a:rPr lang="en-US" sz="2400" dirty="0">
                    <a:solidFill>
                      <a:srgbClr val="FF0000"/>
                    </a:solidFill>
                  </a:rPr>
                  <a:t> </a:t>
                </a:r>
                <a:endParaRPr lang="en-GB" sz="2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7848600" y="2133600"/>
                <a:ext cx="304800" cy="4572000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72282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30C3052-B1F8-8E49-8FD3-2304F0BABB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838200"/>
          </a:xfrm>
        </p:spPr>
        <p:txBody>
          <a:bodyPr/>
          <a:lstStyle/>
          <a:p>
            <a:r>
              <a:rPr lang="en-US" sz="2400" dirty="0">
                <a:latin typeface="+mn-lt"/>
              </a:rPr>
              <a:t>Other materials [pictures, tables, figures etc.] related to sub-activity reported on table to this slide, and the next….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438400"/>
            <a:ext cx="419100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8247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9f5e9607-a28b-487e-b093-da60e75ee109"/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549</TotalTime>
  <Words>906</Words>
  <Application>Microsoft Office PowerPoint</Application>
  <PresentationFormat>On-screen Show (4:3)</PresentationFormat>
  <Paragraphs>152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IHZ</cp:lastModifiedBy>
  <cp:revision>32</cp:revision>
  <cp:lastPrinted>2011-10-06T11:45:23Z</cp:lastPrinted>
  <dcterms:created xsi:type="dcterms:W3CDTF">2018-05-19T10:21:56Z</dcterms:created>
  <dcterms:modified xsi:type="dcterms:W3CDTF">2018-06-03T12:12:59Z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